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5" r:id="rId10"/>
    <p:sldId id="272" r:id="rId11"/>
    <p:sldId id="269" r:id="rId12"/>
    <p:sldId id="273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AD3183-2250-455F-A512-1FF2DFF4D3EB}">
          <p14:sldIdLst>
            <p14:sldId id="256"/>
            <p14:sldId id="257"/>
            <p14:sldId id="258"/>
            <p14:sldId id="259"/>
            <p14:sldId id="260"/>
            <p14:sldId id="264"/>
            <p14:sldId id="261"/>
            <p14:sldId id="263"/>
            <p14:sldId id="265"/>
            <p14:sldId id="272"/>
            <p14:sldId id="269"/>
            <p14:sldId id="27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61D"/>
    <a:srgbClr val="3F4B59"/>
    <a:srgbClr val="141D26"/>
    <a:srgbClr val="131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9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Sheet1!$A$2:$A$6</cx:f>
        <cx:lvl ptCount="5">
          <cx:pt idx="0">Awareness</cx:pt>
          <cx:pt idx="1">Consideration</cx:pt>
          <cx:pt idx="2">Purchase</cx:pt>
          <cx:pt idx="3">Loyalty</cx:pt>
          <cx:pt idx="4">Advocacy</cx:pt>
        </cx:lvl>
      </cx:strDim>
      <cx:numDim type="val">
        <cx:f>Sheet1!$B$2:$B$6</cx:f>
        <cx:lvl ptCount="5" formatCode="General">
          <cx:pt idx="0">1</cx:pt>
          <cx:pt idx="1">2</cx:pt>
          <cx:pt idx="2">3</cx:pt>
          <cx:pt idx="3">4</cx:pt>
          <cx:pt idx="4">5</cx:pt>
        </cx:lvl>
      </cx:numDim>
    </cx:data>
  </cx:chartData>
  <cx:chart>
    <cx:title pos="t" align="ctr" overlay="0">
      <cx:tx>
        <cx:txData>
          <cx:v>Funnel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2000" b="1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rPr>
            <a:t>Funnel </a:t>
          </a:r>
        </a:p>
      </cx:txPr>
    </cx:title>
    <cx:plotArea>
      <cx:plotAreaRegion>
        <cx:series layoutId="funnel" uniqueId="{BFF69DB9-A1DA-403D-B22C-C379ABB34D9F}">
          <cx:tx>
            <cx:txData>
              <cx:f>Sheet1!$B$1</cx:f>
              <cx:v>Series1</cx:v>
            </cx:txData>
          </cx:tx>
          <cx:dataPt idx="0">
            <cx:spPr>
              <a:solidFill>
                <a:srgbClr val="ED7D31">
                  <a:lumMod val="20000"/>
                  <a:lumOff val="80000"/>
                </a:srgbClr>
              </a:solidFill>
            </cx:spPr>
          </cx:dataPt>
          <cx:dataPt idx="1">
            <cx:spPr>
              <a:solidFill>
                <a:srgbClr val="ED7D31"/>
              </a:solidFill>
            </cx:spPr>
          </cx:dataPt>
          <cx:dataPt idx="2">
            <cx:spPr>
              <a:solidFill>
                <a:srgbClr val="FFC000"/>
              </a:solidFill>
            </cx:spPr>
          </cx:dataPt>
          <cx:dataPt idx="3">
            <cx:spPr>
              <a:solidFill>
                <a:srgbClr val="FFC000">
                  <a:lumMod val="75000"/>
                </a:srgbClr>
              </a:solidFill>
            </cx:spPr>
          </cx:dataPt>
          <cx:dataPt idx="4">
            <cx:spPr>
              <a:solidFill>
                <a:srgbClr val="70AD47">
                  <a:lumMod val="75000"/>
                </a:srgbClr>
              </a:solidFill>
            </cx:spPr>
          </cx:dataPt>
          <cx:dataLabels>
            <cx:visibility seriesName="0" categoryName="1" value="0"/>
            <cx:separator>, </cx:separator>
          </cx:dataLabels>
          <cx:dataId val="0"/>
        </cx:series>
      </cx:plotAreaRegion>
      <cx:axis id="0" hidden="1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0ABC0A-E592-44FA-84C9-C24CBE5046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7258-58E0-4052-B3C5-A3DA962301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BC49D-ADC2-4EC6-901C-73CCED01298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E6A19-ACE8-4E59-B4F6-69172B998C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03C5F-DBDD-47DF-BD3B-77A4F668B4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412E7-1482-4F7D-9934-7DDAC883C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6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2D8AD-0CEE-4310-AB6D-B9166EF3542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511C6-855B-4912-AAA1-BE9497930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240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511C6-855B-4912-AAA1-BE94979309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7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511C6-855B-4912-AAA1-BE94979309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8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AE85B-6084-4F90-8782-594F2C12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9FD3-1639-4807-B816-AC4D1F7D8F18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70A8D-2107-4BA2-BF6F-4D6984F1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Priyanka BUDKULEY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D9D5-F7AF-4E40-BBAB-4F9F099B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AC9AA8B4-C6EF-43DE-A134-2867C22618B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BDAD220-3F94-48CE-99FC-2FCB34DA6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2943" y="178016"/>
            <a:ext cx="1926011" cy="1063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3FC78-E67B-4D97-8512-7E219111C528}"/>
              </a:ext>
            </a:extLst>
          </p:cNvPr>
          <p:cNvSpPr txBox="1"/>
          <p:nvPr userDrawn="1"/>
        </p:nvSpPr>
        <p:spPr>
          <a:xfrm>
            <a:off x="8610600" y="6352143"/>
            <a:ext cx="2016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1800" spc="5" dirty="0"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Priyanka BUDKULEY</a:t>
            </a:r>
            <a:endParaRPr lang="en-US" dirty="0">
              <a:effectLst/>
              <a:latin typeface="Arial Nova Cond Light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FF7C-6161-41B2-A05B-33971AA97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55C0D0-A5F6-43A0-9D11-2AA3D9AFD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A4E3-82B3-48A3-AE28-D05308836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66978-6712-4F34-AB48-99F0D5FB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3B2C-F1B0-4411-A368-9E3ED12B3DBD}" type="datetime1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5CCC0-AC93-47F8-B371-07A9CAAE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785E6-9EAA-47AF-AB74-F7DAB163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1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E91A-8016-45A8-8835-C756F60D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46062-50BD-4538-B202-18CC0B06D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A8E08-F8BF-48E4-9302-84303736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C223-FC45-4571-9B9B-42E79F3543E1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17D7-DFDA-4F41-8544-E4D4D2C9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AE6BD-13A4-41EC-A910-0C52A04E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25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36276-B7C6-4E48-8C3B-BA1161F57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B75E5-8E86-4148-B45B-C4ACEFE5D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20476-5926-4066-B2D8-4BC43124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C94F-D9AA-4211-B86D-E5E675E2E447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29902-31FA-4F41-9753-F97851A2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DBAB5-EC7A-4C99-BD05-0F024A96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6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AE85B-6084-4F90-8782-594F2C12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19FD3-1639-4807-B816-AC4D1F7D8F18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70A8D-2107-4BA2-BF6F-4D6984F1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Priyanka BUDKULEY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D9D5-F7AF-4E40-BBAB-4F9F099B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AC9AA8B4-C6EF-43DE-A134-2867C22618B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BDAD220-3F94-48CE-99FC-2FCB34DA6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2943" y="178016"/>
            <a:ext cx="1926011" cy="10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4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4464-3B2B-403A-94A4-497E538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8CD99-5E67-4C6E-8124-94A3CA7C9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AEC4F-DD98-4CDE-864C-F7B2A08D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490-2066-4B27-9BB5-D20295D86FFB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415D-94B7-466D-A748-E661E2DA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93DB5-E4C2-4AED-A4DF-30611571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0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4961-FA88-4128-B0C5-2AFABAD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C37B5-2C51-43AF-BA8A-93349E6F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BAD37-7271-4A7D-84FC-00C495939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CF6C-00A6-413E-8D93-E9991A2A0D6E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07E29-9DD6-4255-BADF-843D65D4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22EA3-B3D2-4567-B16E-24B86460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9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EEBD-DA12-45A4-BA35-101B0046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3B07-0E1F-4C9E-A5D6-5D8FBAC34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4C1C6-372E-4A7C-8C17-3B9BC7493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36BFB-680E-4EEC-92E2-9B280BD2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CEFAC-F2EF-4144-89F9-4B07134BA80E}" type="datetime1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CDCF1-EA59-45CC-964C-BBAD0597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2D460-B86F-4EC5-96EA-69042CD8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3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C1D9-9005-4A3B-BCED-2EE6F244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054BA-3E27-4050-89ED-05D4A76A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55564-184E-483F-9310-661C503AF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5748B-BD8F-4B6A-8255-0096E5CC2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4E937A-2CB8-4525-BCC1-44CBAAE99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B40CC0-1DDD-4B7F-B217-E510CD2E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7174-282C-43EC-BA13-8866D3F5FCE9}" type="datetime1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769C8-846B-450B-9A98-57D136BF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13B10-7FBD-4AE8-AD8A-2BEF9C82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9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7B60-5C43-45F9-B7A7-4C2A559E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3F3EC-CB61-4070-8D1C-22C67920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E434-C03F-4052-89A7-BAE3A9803B29}" type="datetime1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CFB83-090C-4C63-9AF9-939DB4B9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E65-A858-4524-91DC-46C30181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1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DFD460-FA68-4514-9681-257AD10A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4549-A67E-45C6-83CC-861ACEB62E4D}" type="datetime1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2CCA3-DA80-4117-BBB0-1E1319A9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31950-CCBF-480A-876E-AD95DFCC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0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65D1-F476-45FF-8BD2-B7B188036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4BA89-017C-449C-918E-BEC123BC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19B77-7911-4AEF-8EF8-F53BAFACE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EE77C-01D2-4CAA-8537-2E34E94A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213C-0B71-4744-9DFC-ED7ACBBA9918}" type="datetime1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7A868-6E98-4EC3-B7E7-6258B017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Priyanka BUDKULEY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F73D-8434-47F5-8809-0DA907ED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09076-DBDC-4182-8C5B-B29EA25F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F8D7B-4C50-4EE2-972B-176C71669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E3079-E35D-48A0-89A7-65790D772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21841-F889-4F78-A08B-DC1638E85E45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76458-ED4C-4C69-BF98-2D21B8F0D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Priyanka BUDKULEY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9015-3F8D-42B9-A6FC-4219E0768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AA8B4-C6EF-43DE-A134-2867C2261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3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22B943-B721-4BAE-977C-D356A8F7D864}"/>
              </a:ext>
            </a:extLst>
          </p:cNvPr>
          <p:cNvSpPr txBox="1"/>
          <p:nvPr/>
        </p:nvSpPr>
        <p:spPr>
          <a:xfrm>
            <a:off x="3352800" y="3678704"/>
            <a:ext cx="8648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0000"/>
              </a:lnSpc>
              <a:spcBef>
                <a:spcPts val="0"/>
              </a:spcBef>
            </a:pPr>
            <a:r>
              <a:rPr lang="en-US" sz="4000" b="1" spc="5" dirty="0"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Segmentation and Predicting the Optimal Frequency for Digital Advertising using Machine Learning &amp; Data Analytics Techniques</a:t>
            </a:r>
            <a:endParaRPr lang="en-US" sz="3200" dirty="0">
              <a:effectLst/>
              <a:latin typeface="Arial Nova Cond Light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ow Pinterest Approaches Customer Segmentation and Tiered Service">
            <a:extLst>
              <a:ext uri="{FF2B5EF4-FFF2-40B4-BE49-F238E27FC236}">
                <a16:creationId xmlns:a16="http://schemas.microsoft.com/office/drawing/2014/main" id="{A20DFBA5-58BD-4337-B155-0E02683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250" l="10000" r="90000">
                        <a14:foregroundMark x1="14609" y1="24875" x2="19922" y2="43250"/>
                        <a14:foregroundMark x1="19922" y1="43250" x2="20156" y2="43750"/>
                        <a14:foregroundMark x1="35078" y1="41000" x2="43672" y2="55875"/>
                        <a14:foregroundMark x1="53281" y1="55750" x2="63594" y2="70000"/>
                        <a14:foregroundMark x1="63594" y1="70000" x2="63594" y2="70000"/>
                        <a14:foregroundMark x1="73672" y1="70500" x2="81172" y2="85375"/>
                        <a14:foregroundMark x1="33516" y1="56500" x2="38438" y2="59125"/>
                        <a14:foregroundMark x1="46563" y1="43375" x2="45000" y2="53375"/>
                        <a14:foregroundMark x1="45000" y1="53375" x2="42109" y2="54750"/>
                        <a14:foregroundMark x1="33906" y1="58250" x2="40859" y2="59125"/>
                        <a14:foregroundMark x1="36250" y1="60500" x2="40625" y2="60500"/>
                        <a14:foregroundMark x1="66953" y1="60125" x2="68281" y2="68000"/>
                        <a14:foregroundMark x1="68281" y1="68000" x2="64609" y2="73750"/>
                        <a14:foregroundMark x1="64609" y1="73750" x2="59609" y2="76625"/>
                        <a14:foregroundMark x1="59609" y1="76625" x2="55391" y2="76875"/>
                        <a14:foregroundMark x1="25078" y1="29000" x2="27422" y2="38750"/>
                        <a14:foregroundMark x1="27422" y1="38750" x2="23125" y2="42750"/>
                        <a14:foregroundMark x1="23125" y1="42750" x2="23047" y2="43000"/>
                        <a14:foregroundMark x1="25313" y1="44000" x2="29219" y2="36875"/>
                        <a14:foregroundMark x1="29219" y1="36875" x2="26719" y2="29125"/>
                        <a14:foregroundMark x1="26719" y1="29125" x2="23672" y2="27625"/>
                        <a14:foregroundMark x1="24297" y1="26625" x2="28359" y2="30625"/>
                        <a14:foregroundMark x1="28359" y1="30625" x2="28750" y2="38375"/>
                        <a14:foregroundMark x1="28750" y1="38375" x2="29297" y2="33250"/>
                        <a14:foregroundMark x1="31406" y1="29000" x2="51406" y2="26500"/>
                        <a14:foregroundMark x1="51406" y1="26500" x2="51406" y2="26500"/>
                        <a14:foregroundMark x1="48203" y1="40250" x2="55703" y2="36500"/>
                        <a14:foregroundMark x1="55703" y1="36500" x2="56484" y2="35625"/>
                        <a14:foregroundMark x1="66563" y1="52875" x2="66719" y2="46125"/>
                        <a14:foregroundMark x1="77656" y1="44125" x2="81328" y2="60125"/>
                        <a14:foregroundMark x1="81328" y1="60125" x2="80859" y2="65250"/>
                        <a14:foregroundMark x1="72891" y1="91750" x2="82813" y2="92875"/>
                        <a14:foregroundMark x1="82813" y1="92875" x2="83672" y2="92500"/>
                        <a14:foregroundMark x1="66953" y1="84625" x2="70938" y2="89750"/>
                        <a14:foregroundMark x1="70938" y1="89750" x2="79297" y2="9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13" t="7650" r="7878" b="4263"/>
          <a:stretch/>
        </p:blipFill>
        <p:spPr bwMode="auto">
          <a:xfrm flipH="1">
            <a:off x="0" y="0"/>
            <a:ext cx="7715253" cy="49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30FCE9-57EB-4880-8763-CD064517F149}"/>
              </a:ext>
            </a:extLst>
          </p:cNvPr>
          <p:cNvSpPr txBox="1"/>
          <p:nvPr/>
        </p:nvSpPr>
        <p:spPr>
          <a:xfrm>
            <a:off x="9334500" y="5756190"/>
            <a:ext cx="266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2400" spc="5" dirty="0"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Priyanka BUDKULEY</a:t>
            </a:r>
            <a:endParaRPr lang="en-US" dirty="0">
              <a:effectLst/>
              <a:latin typeface="Arial Nova Cond Light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21B91-A5E7-43D6-BF13-E207B281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51811-58AE-4BF5-A951-3EAF1C13B53D}"/>
              </a:ext>
            </a:extLst>
          </p:cNvPr>
          <p:cNvSpPr txBox="1"/>
          <p:nvPr/>
        </p:nvSpPr>
        <p:spPr>
          <a:xfrm>
            <a:off x="190499" y="6033184"/>
            <a:ext cx="3390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Supervisor: </a:t>
            </a:r>
            <a:r>
              <a:rPr lang="en-US" dirty="0"/>
              <a:t>Franck JAOTOMBO</a:t>
            </a:r>
          </a:p>
          <a:p>
            <a:r>
              <a:rPr lang="en-US" b="1" dirty="0"/>
              <a:t>Jury Member: </a:t>
            </a:r>
            <a:r>
              <a:rPr lang="en-US" dirty="0"/>
              <a:t>Vincent </a:t>
            </a:r>
            <a:r>
              <a:rPr lang="en-US" cap="all" dirty="0"/>
              <a:t>Schoots</a:t>
            </a:r>
          </a:p>
        </p:txBody>
      </p:sp>
    </p:spTree>
    <p:extLst>
      <p:ext uri="{BB962C8B-B14F-4D97-AF65-F5344CB8AC3E}">
        <p14:creationId xmlns:p14="http://schemas.microsoft.com/office/powerpoint/2010/main" val="3034008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E8694-0810-4EDA-ACE2-527DCEF4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57BEF-0227-47F4-A0AB-38F6CE9495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1511" y="2004112"/>
            <a:ext cx="4470400" cy="3562499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</a:rPr>
              <a:t>Ad recall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measurement to see the memorability of your advertisement for the customer.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Related variable =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F724C-6168-4AD3-90E3-413451E41453}"/>
              </a:ext>
            </a:extLst>
          </p:cNvPr>
          <p:cNvSpPr txBox="1"/>
          <p:nvPr/>
        </p:nvSpPr>
        <p:spPr>
          <a:xfrm>
            <a:off x="901889" y="271439"/>
            <a:ext cx="87197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5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 Ad Recall and Brand Favorability Related?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BE4F3E-80BB-4C7D-8C12-A4715369BB5B}"/>
              </a:ext>
            </a:extLst>
          </p:cNvPr>
          <p:cNvSpPr txBox="1">
            <a:spLocks/>
          </p:cNvSpPr>
          <p:nvPr/>
        </p:nvSpPr>
        <p:spPr>
          <a:xfrm>
            <a:off x="6883021" y="2004112"/>
            <a:ext cx="4470779" cy="356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0070C0"/>
                </a:solidFill>
              </a:rPr>
              <a:t>Brand Favorability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 measurement of brand 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Related variable = </a:t>
            </a:r>
            <a:r>
              <a:rPr lang="en-US" b="1" dirty="0"/>
              <a:t>Outbound clicks</a:t>
            </a:r>
            <a:r>
              <a:rPr lang="en-US" dirty="0"/>
              <a:t>, </a:t>
            </a:r>
            <a:r>
              <a:rPr lang="en-US" b="1" dirty="0"/>
              <a:t>Link Clicks</a:t>
            </a:r>
            <a:r>
              <a:rPr lang="en-US" dirty="0"/>
              <a:t>, </a:t>
            </a:r>
            <a:r>
              <a:rPr lang="en-US" b="1" dirty="0"/>
              <a:t>All Clicks</a:t>
            </a:r>
            <a:r>
              <a:rPr lang="en-US" dirty="0"/>
              <a:t>, 3 second VTR, outbound CTR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A2EA0-8EAE-4602-B608-1D642889CF16}"/>
              </a:ext>
            </a:extLst>
          </p:cNvPr>
          <p:cNvCxnSpPr>
            <a:cxnSpLocks/>
          </p:cNvCxnSpPr>
          <p:nvPr/>
        </p:nvCxnSpPr>
        <p:spPr>
          <a:xfrm>
            <a:off x="6127466" y="2004112"/>
            <a:ext cx="0" cy="3125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E875DF-1253-4D2B-B9E9-54D0A15BB558}"/>
              </a:ext>
            </a:extLst>
          </p:cNvPr>
          <p:cNvSpPr txBox="1"/>
          <p:nvPr/>
        </p:nvSpPr>
        <p:spPr>
          <a:xfrm>
            <a:off x="3520933" y="5771125"/>
            <a:ext cx="521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3/5 had a strong correlation</a:t>
            </a:r>
          </a:p>
        </p:txBody>
      </p:sp>
    </p:spTree>
    <p:extLst>
      <p:ext uri="{BB962C8B-B14F-4D97-AF65-F5344CB8AC3E}">
        <p14:creationId xmlns:p14="http://schemas.microsoft.com/office/powerpoint/2010/main" val="337952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0E9C42-16F3-40D7-BC80-18AA82C8730B}"/>
              </a:ext>
            </a:extLst>
          </p:cNvPr>
          <p:cNvSpPr txBox="1"/>
          <p:nvPr/>
        </p:nvSpPr>
        <p:spPr>
          <a:xfrm>
            <a:off x="359764" y="241456"/>
            <a:ext cx="11422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4000" b="1" cap="all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4788E-A1CD-4D5C-B54E-118D6B4FCCCB}"/>
              </a:ext>
            </a:extLst>
          </p:cNvPr>
          <p:cNvSpPr txBox="1"/>
          <p:nvPr/>
        </p:nvSpPr>
        <p:spPr>
          <a:xfrm>
            <a:off x="325837" y="1703319"/>
            <a:ext cx="11647358" cy="2934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1540" marR="3937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Lack of sales data</a:t>
            </a:r>
          </a:p>
          <a:p>
            <a:pPr marL="891540" marR="3937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 errors in naming convent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ion</a:t>
            </a:r>
          </a:p>
          <a:p>
            <a:pPr marL="891540" marR="3937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Major part is manually managed; hence lack of sufficient measures for tracking.</a:t>
            </a:r>
          </a:p>
          <a:p>
            <a:pPr marL="891540" marR="3937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No frequency capping done for traffic objective, currently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885C-E603-4E6B-A73B-812D9E61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7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E8694-0810-4EDA-ACE2-527DCEF4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57BEF-0227-47F4-A0AB-38F6CE9495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9448" y="1328253"/>
            <a:ext cx="10515600" cy="4692817"/>
          </a:xfrm>
        </p:spPr>
        <p:txBody>
          <a:bodyPr>
            <a:normAutofit/>
          </a:bodyPr>
          <a:lstStyle/>
          <a:p>
            <a:r>
              <a:rPr lang="en-US" dirty="0"/>
              <a:t>Ad recall and brand favorability impact each other; however, we did not note a strong relationship (3/5 variables were related)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Determining the optimal frequency depends on various factors, hence, it needs to be decided separately for each campaign. </a:t>
            </a:r>
          </a:p>
          <a:p>
            <a:endParaRPr lang="en-US" dirty="0"/>
          </a:p>
          <a:p>
            <a:r>
              <a:rPr lang="en-US" dirty="0"/>
              <a:t>The prediction model is designed to obtain an optimal frequency capping for each campaign, using all the variables that we have while setting up the campaign.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CF432-43C4-4772-919D-656D7344ACFD}"/>
              </a:ext>
            </a:extLst>
          </p:cNvPr>
          <p:cNvSpPr txBox="1"/>
          <p:nvPr/>
        </p:nvSpPr>
        <p:spPr>
          <a:xfrm>
            <a:off x="699448" y="285087"/>
            <a:ext cx="10654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5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1194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0E9C42-16F3-40D7-BC80-18AA82C8730B}"/>
              </a:ext>
            </a:extLst>
          </p:cNvPr>
          <p:cNvSpPr txBox="1"/>
          <p:nvPr/>
        </p:nvSpPr>
        <p:spPr>
          <a:xfrm>
            <a:off x="384748" y="2445471"/>
            <a:ext cx="114225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</a:pPr>
            <a:r>
              <a:rPr lang="en-US" sz="8000" b="1" cap="all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40D65-8B00-4D90-A5BA-BFAD611B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22B943-B721-4BAE-977C-D356A8F7D864}"/>
              </a:ext>
            </a:extLst>
          </p:cNvPr>
          <p:cNvSpPr txBox="1"/>
          <p:nvPr/>
        </p:nvSpPr>
        <p:spPr>
          <a:xfrm>
            <a:off x="3093913" y="2767279"/>
            <a:ext cx="86487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0000"/>
              </a:lnSpc>
              <a:spcBef>
                <a:spcPts val="0"/>
              </a:spcBef>
            </a:pPr>
            <a:r>
              <a:rPr lang="en-US" sz="4000" b="1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digita</a:t>
            </a:r>
            <a:r>
              <a:rPr lang="en-US" sz="4000" b="1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 advertising</a:t>
            </a:r>
            <a:r>
              <a:rPr lang="en-US" sz="4000" b="1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  <a:p>
            <a:pPr marL="0" marR="0" algn="r">
              <a:lnSpc>
                <a:spcPct val="100000"/>
              </a:lnSpc>
              <a:spcBef>
                <a:spcPts val="0"/>
              </a:spcBef>
            </a:pPr>
            <a:r>
              <a:rPr lang="en-US" sz="1600" b="1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Communicating with mass audiences through digital channels</a:t>
            </a:r>
            <a:endParaRPr lang="en-US" sz="1600" b="1" spc="5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 Nova Cond Light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>
              <a:lnSpc>
                <a:spcPct val="100000"/>
              </a:lnSpc>
              <a:spcBef>
                <a:spcPts val="0"/>
              </a:spcBef>
            </a:pPr>
            <a:r>
              <a:rPr lang="en-US" sz="4000" b="1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 algn="r">
              <a:lnSpc>
                <a:spcPct val="100000"/>
              </a:lnSpc>
              <a:spcBef>
                <a:spcPts val="0"/>
              </a:spcBef>
            </a:pPr>
            <a:r>
              <a:rPr lang="en-US" sz="4000" b="1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brand recall?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ability of the viewer or a potential customer to remember your brand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 Nova Cond Light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DC002-B48C-450D-B897-9BC8CEDE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315406"/>
            <a:ext cx="2743200" cy="365125"/>
          </a:xfrm>
        </p:spPr>
        <p:txBody>
          <a:bodyPr/>
          <a:lstStyle/>
          <a:p>
            <a:fld id="{AC9AA8B4-C6EF-43DE-A134-2867C22618BA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The evaluation of digital advertising agency in Singapore">
            <a:extLst>
              <a:ext uri="{FF2B5EF4-FFF2-40B4-BE49-F238E27FC236}">
                <a16:creationId xmlns:a16="http://schemas.microsoft.com/office/drawing/2014/main" id="{0C8BA814-D72C-4049-BB0B-A5B2E937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1487658"/>
            <a:ext cx="6173030" cy="388268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2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A88B6F-6D46-4A75-A4CB-716C7483FAE9}"/>
              </a:ext>
            </a:extLst>
          </p:cNvPr>
          <p:cNvSpPr/>
          <p:nvPr/>
        </p:nvSpPr>
        <p:spPr>
          <a:xfrm>
            <a:off x="4369559" y="1364776"/>
            <a:ext cx="3507474" cy="4991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672EF-0647-4E53-AFE1-C70C50B64B46}"/>
              </a:ext>
            </a:extLst>
          </p:cNvPr>
          <p:cNvSpPr/>
          <p:nvPr/>
        </p:nvSpPr>
        <p:spPr>
          <a:xfrm>
            <a:off x="8466164" y="1364776"/>
            <a:ext cx="3507474" cy="4991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139A6-09BA-4FD7-9BCF-A98319A88B4F}"/>
              </a:ext>
            </a:extLst>
          </p:cNvPr>
          <p:cNvSpPr/>
          <p:nvPr/>
        </p:nvSpPr>
        <p:spPr>
          <a:xfrm>
            <a:off x="4369559" y="1364776"/>
            <a:ext cx="3507474" cy="499157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1A5210-92B8-4105-B3A1-CF19FF71033A}"/>
              </a:ext>
            </a:extLst>
          </p:cNvPr>
          <p:cNvSpPr/>
          <p:nvPr/>
        </p:nvSpPr>
        <p:spPr>
          <a:xfrm>
            <a:off x="8466164" y="1364776"/>
            <a:ext cx="3507474" cy="499157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952162-FDF7-41CC-AAB7-0EB85241D7FF}"/>
              </a:ext>
            </a:extLst>
          </p:cNvPr>
          <p:cNvSpPr/>
          <p:nvPr/>
        </p:nvSpPr>
        <p:spPr>
          <a:xfrm>
            <a:off x="5154305" y="1815152"/>
            <a:ext cx="1937983" cy="193798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6DF544-4F7D-48B0-8146-C24D4FA13D5A}"/>
              </a:ext>
            </a:extLst>
          </p:cNvPr>
          <p:cNvSpPr/>
          <p:nvPr/>
        </p:nvSpPr>
        <p:spPr>
          <a:xfrm>
            <a:off x="9250910" y="1815151"/>
            <a:ext cx="1937983" cy="193798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CFE699-3083-487B-BF56-9B6AD4927D7F}"/>
              </a:ext>
            </a:extLst>
          </p:cNvPr>
          <p:cNvSpPr txBox="1"/>
          <p:nvPr/>
        </p:nvSpPr>
        <p:spPr>
          <a:xfrm>
            <a:off x="300251" y="256092"/>
            <a:ext cx="8648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4000" b="1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PERSONAs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b="1" spc="5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can we segment customers for Digital Advertising?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1D9723-7F77-4DF1-91DE-98C75408F807}"/>
              </a:ext>
            </a:extLst>
          </p:cNvPr>
          <p:cNvGrpSpPr/>
          <p:nvPr/>
        </p:nvGrpSpPr>
        <p:grpSpPr>
          <a:xfrm>
            <a:off x="300251" y="1364776"/>
            <a:ext cx="3507474" cy="4991574"/>
            <a:chOff x="300251" y="1364776"/>
            <a:chExt cx="3507474" cy="49915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F2F0FF-864E-4E6F-B56A-B1AC3B6B7DEC}"/>
                </a:ext>
              </a:extLst>
            </p:cNvPr>
            <p:cNvSpPr/>
            <p:nvPr/>
          </p:nvSpPr>
          <p:spPr>
            <a:xfrm>
              <a:off x="300251" y="1364776"/>
              <a:ext cx="3507474" cy="4991574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C17F37D-52D2-48E1-B2E7-2D0B57DC16E1}"/>
                </a:ext>
              </a:extLst>
            </p:cNvPr>
            <p:cNvSpPr/>
            <p:nvPr/>
          </p:nvSpPr>
          <p:spPr>
            <a:xfrm>
              <a:off x="1084997" y="1815152"/>
              <a:ext cx="1937983" cy="1937983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D25CC6-8438-4BB5-B798-A750799255E0}"/>
                </a:ext>
              </a:extLst>
            </p:cNvPr>
            <p:cNvSpPr txBox="1"/>
            <p:nvPr/>
          </p:nvSpPr>
          <p:spPr>
            <a:xfrm>
              <a:off x="375314" y="4328360"/>
              <a:ext cx="32481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AGE: </a:t>
              </a:r>
              <a:r>
                <a:rPr lang="en-US" dirty="0"/>
                <a:t>18 – 30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LOCATION: </a:t>
              </a:r>
              <a:r>
                <a:rPr lang="en-US" dirty="0"/>
                <a:t>UK</a:t>
              </a:r>
            </a:p>
            <a:p>
              <a:r>
                <a:rPr lang="en-US" dirty="0">
                  <a:solidFill>
                    <a:srgbClr val="FFFF00"/>
                  </a:solidFill>
                </a:rPr>
                <a:t>PROFILE: 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She is all for natural products</a:t>
              </a:r>
              <a:endParaRPr lang="en-US" dirty="0">
                <a:solidFill>
                  <a:srgbClr val="FFFF00"/>
                </a:solidFill>
              </a:endParaRPr>
            </a:p>
            <a:p>
              <a:r>
                <a:rPr lang="en-US" dirty="0">
                  <a:solidFill>
                    <a:srgbClr val="FFFF00"/>
                  </a:solidFill>
                </a:rPr>
                <a:t>INTERESTS: </a:t>
              </a:r>
              <a:r>
                <a:rPr lang="en-US" dirty="0"/>
                <a:t>Makeup, Fashion, Natural Beauty, Fragrance, Chloe</a:t>
              </a:r>
            </a:p>
          </p:txBody>
        </p:sp>
        <p:pic>
          <p:nvPicPr>
            <p:cNvPr id="2050" name="Picture 2" descr="INSIGHT: Luxury Fashion in E-Commerce">
              <a:extLst>
                <a:ext uri="{FF2B5EF4-FFF2-40B4-BE49-F238E27FC236}">
                  <a16:creationId xmlns:a16="http://schemas.microsoft.com/office/drawing/2014/main" id="{C736401D-19DD-42E9-8CDE-EE5224730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7" t="16550" r="59655" b="11809"/>
            <a:stretch/>
          </p:blipFill>
          <p:spPr bwMode="auto">
            <a:xfrm>
              <a:off x="1034509" y="1753684"/>
              <a:ext cx="2045188" cy="199945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5 essentials for your user persona template (with examples) | Inside Design  Blog">
            <a:extLst>
              <a:ext uri="{FF2B5EF4-FFF2-40B4-BE49-F238E27FC236}">
                <a16:creationId xmlns:a16="http://schemas.microsoft.com/office/drawing/2014/main" id="{13BD8EC1-2D3F-4CAC-B3B7-9D984CEAD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 r="21329" b="12040"/>
          <a:stretch/>
        </p:blipFill>
        <p:spPr bwMode="auto">
          <a:xfrm>
            <a:off x="9289581" y="1787802"/>
            <a:ext cx="1877717" cy="19926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derstanding the Luxury Buyer | The Lilian Raji Agency">
            <a:extLst>
              <a:ext uri="{FF2B5EF4-FFF2-40B4-BE49-F238E27FC236}">
                <a16:creationId xmlns:a16="http://schemas.microsoft.com/office/drawing/2014/main" id="{3A03D55A-B00F-4B86-9D64-4BF33D91C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1" r="11746" b="51642"/>
          <a:stretch/>
        </p:blipFill>
        <p:spPr bwMode="auto">
          <a:xfrm>
            <a:off x="5160185" y="1801503"/>
            <a:ext cx="1943478" cy="195163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97399B-25E9-411E-872D-2FBAF93388DA}"/>
              </a:ext>
            </a:extLst>
          </p:cNvPr>
          <p:cNvSpPr txBox="1"/>
          <p:nvPr/>
        </p:nvSpPr>
        <p:spPr>
          <a:xfrm>
            <a:off x="4499212" y="4189861"/>
            <a:ext cx="32481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AGE: </a:t>
            </a:r>
            <a:r>
              <a:rPr lang="en-US" dirty="0"/>
              <a:t>25 – 35</a:t>
            </a:r>
          </a:p>
          <a:p>
            <a:r>
              <a:rPr lang="en-US" dirty="0">
                <a:solidFill>
                  <a:srgbClr val="FFFF00"/>
                </a:solidFill>
              </a:rPr>
              <a:t>LOCATION: </a:t>
            </a:r>
            <a:r>
              <a:rPr lang="en-US" dirty="0"/>
              <a:t>US</a:t>
            </a:r>
          </a:p>
          <a:p>
            <a:r>
              <a:rPr lang="en-US" dirty="0">
                <a:solidFill>
                  <a:srgbClr val="FFFF00"/>
                </a:solidFill>
              </a:rPr>
              <a:t>PROFILE: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She carries herself with confidence with classic fragrances.</a:t>
            </a:r>
          </a:p>
          <a:p>
            <a:r>
              <a:rPr lang="en-US" dirty="0">
                <a:solidFill>
                  <a:srgbClr val="FFFF00"/>
                </a:solidFill>
              </a:rPr>
              <a:t>INTERESTS: </a:t>
            </a:r>
            <a:r>
              <a:rPr lang="en-US" dirty="0"/>
              <a:t>Cosmetics, Fashion, Gucci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1CE68-E839-4901-9AC4-2B564A076FAF}"/>
              </a:ext>
            </a:extLst>
          </p:cNvPr>
          <p:cNvSpPr txBox="1"/>
          <p:nvPr/>
        </p:nvSpPr>
        <p:spPr>
          <a:xfrm>
            <a:off x="8577622" y="4328360"/>
            <a:ext cx="3248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AGE: </a:t>
            </a:r>
            <a:r>
              <a:rPr lang="en-US" dirty="0"/>
              <a:t>30 – 40</a:t>
            </a:r>
          </a:p>
          <a:p>
            <a:r>
              <a:rPr lang="en-US" dirty="0">
                <a:solidFill>
                  <a:srgbClr val="FFFF00"/>
                </a:solidFill>
              </a:rPr>
              <a:t>LOCATION: </a:t>
            </a:r>
            <a:r>
              <a:rPr lang="en-US" dirty="0"/>
              <a:t>Germany</a:t>
            </a:r>
          </a:p>
          <a:p>
            <a:r>
              <a:rPr lang="en-US" dirty="0">
                <a:solidFill>
                  <a:srgbClr val="FFFF00"/>
                </a:solidFill>
              </a:rPr>
              <a:t>PROFILE: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 is looking for fragrances to gift his partner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INTERESTS: </a:t>
            </a:r>
            <a:r>
              <a:rPr lang="en-US" dirty="0"/>
              <a:t>Gifting, Fashion, Fragrance, Lacoste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890D6-433E-4BC4-BEDF-3F08DC44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DA03F8-739B-4D4C-8E33-365F92A74185}"/>
              </a:ext>
            </a:extLst>
          </p:cNvPr>
          <p:cNvSpPr txBox="1"/>
          <p:nvPr/>
        </p:nvSpPr>
        <p:spPr>
          <a:xfrm>
            <a:off x="300251" y="256092"/>
            <a:ext cx="8648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4000" b="1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ADVERTISERS NEED TO THINK OF…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F0114C-69F6-4C44-B528-FFA2F00267BF}"/>
              </a:ext>
            </a:extLst>
          </p:cNvPr>
          <p:cNvGrpSpPr/>
          <p:nvPr/>
        </p:nvGrpSpPr>
        <p:grpSpPr>
          <a:xfrm>
            <a:off x="425071" y="1572127"/>
            <a:ext cx="5285917" cy="4006129"/>
            <a:chOff x="300251" y="1197757"/>
            <a:chExt cx="4429878" cy="34051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A40F0F-94F9-4BF0-AF17-035EDB79B246}"/>
                </a:ext>
              </a:extLst>
            </p:cNvPr>
            <p:cNvSpPr txBox="1"/>
            <p:nvPr/>
          </p:nvSpPr>
          <p:spPr>
            <a:xfrm>
              <a:off x="300251" y="1197757"/>
              <a:ext cx="4429878" cy="837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600" i="1" dirty="0">
                  <a:solidFill>
                    <a:schemeClr val="accent2"/>
                  </a:solidFill>
                </a:rPr>
                <a:t>Creative to be used?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52ED203-601E-4CEB-A861-121E4B482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51" y="2021078"/>
              <a:ext cx="4429878" cy="2581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AA9DA2-2F17-4D6E-BDD7-2D6D33E3A24A}"/>
              </a:ext>
            </a:extLst>
          </p:cNvPr>
          <p:cNvGrpSpPr/>
          <p:nvPr/>
        </p:nvGrpSpPr>
        <p:grpSpPr>
          <a:xfrm>
            <a:off x="6096001" y="1572127"/>
            <a:ext cx="5756796" cy="4005704"/>
            <a:chOff x="7121684" y="1145637"/>
            <a:chExt cx="4770065" cy="3404683"/>
          </a:xfrm>
        </p:grpSpPr>
        <p:pic>
          <p:nvPicPr>
            <p:cNvPr id="3076" name="Picture 4" descr="Facebook Ads Reporting Tool | Best Facebook Reporting Software">
              <a:extLst>
                <a:ext uri="{FF2B5EF4-FFF2-40B4-BE49-F238E27FC236}">
                  <a16:creationId xmlns:a16="http://schemas.microsoft.com/office/drawing/2014/main" id="{F8F74DA9-E13C-41C0-9E24-31803E0CB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4" t="17132" r="6147" b="32566"/>
            <a:stretch/>
          </p:blipFill>
          <p:spPr bwMode="auto">
            <a:xfrm>
              <a:off x="7121684" y="1968532"/>
              <a:ext cx="4770065" cy="25817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EE89E4-EA03-4F3A-8ADE-EB77873B592B}"/>
                </a:ext>
              </a:extLst>
            </p:cNvPr>
            <p:cNvSpPr txBox="1"/>
            <p:nvPr/>
          </p:nvSpPr>
          <p:spPr>
            <a:xfrm>
              <a:off x="7121684" y="1145637"/>
              <a:ext cx="4770065" cy="837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600" i="1" dirty="0">
                  <a:solidFill>
                    <a:schemeClr val="accent2"/>
                  </a:solidFill>
                </a:rPr>
                <a:t>Campaign performance?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577676A-102B-4E2C-9E86-1C130E395172}"/>
              </a:ext>
            </a:extLst>
          </p:cNvPr>
          <p:cNvSpPr txBox="1"/>
          <p:nvPr/>
        </p:nvSpPr>
        <p:spPr>
          <a:xfrm>
            <a:off x="300251" y="3951010"/>
            <a:ext cx="11591498" cy="6718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cap="all" dirty="0">
                <a:latin typeface="+mj-lt"/>
              </a:rPr>
              <a:t>how many times should a viewer be exposed to the advertisement?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B77D8-211B-42F6-BF35-6BF56323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8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DA03F8-739B-4D4C-8E33-365F92A74185}"/>
              </a:ext>
            </a:extLst>
          </p:cNvPr>
          <p:cNvSpPr txBox="1"/>
          <p:nvPr/>
        </p:nvSpPr>
        <p:spPr>
          <a:xfrm>
            <a:off x="300251" y="256092"/>
            <a:ext cx="8648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4000" b="1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AN OPTIMAL FREQUENCY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231EE4-51A8-4AE0-84F6-C7E03249023D}"/>
              </a:ext>
            </a:extLst>
          </p:cNvPr>
          <p:cNvSpPr txBox="1"/>
          <p:nvPr/>
        </p:nvSpPr>
        <p:spPr>
          <a:xfrm>
            <a:off x="204718" y="946099"/>
            <a:ext cx="7492620" cy="5592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1540" marR="3937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book Advertising Exposure, Memory and Choice mentions that the audience needs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be exposed to the ad, a higher number of times for the viewer to change their intent to purchase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891540" marR="3937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91540" marR="3937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 increase was noted in the viewer’s consideration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when they were exposed to the advertisement between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 to 4 times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Although, it was significant that the recall value of the advertisement was higher when the viewer was exposed to the ad between 1-2 times.  </a:t>
            </a:r>
            <a:r>
              <a:rPr lang="en-US" sz="1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(Mitchell, 2013) </a:t>
            </a:r>
          </a:p>
          <a:p>
            <a:pPr marL="891540" marR="3937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6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91540" marR="3937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Eternity, an advertising agency, noted that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message was well received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 the audience when exposed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 least 3 times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(Richards, 2021)</a:t>
            </a:r>
          </a:p>
          <a:p>
            <a:pPr marL="548640" marR="3937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891540" marR="3937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determination of healthy frequency depends on various factors, but studies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show that the ideal frequency remains between 1-3; specially for brand awareness objective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(Ant, 2018)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E2F41C-84FB-4D36-844D-0280FB63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7D43184C-8823-495D-BB05-9D3582469E5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53125769"/>
                  </p:ext>
                </p:extLst>
              </p:nvPr>
            </p:nvGraphicFramePr>
            <p:xfrm>
              <a:off x="7539437" y="1653985"/>
              <a:ext cx="4447845" cy="451348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7D43184C-8823-495D-BB05-9D3582469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9437" y="1653985"/>
                <a:ext cx="4447845" cy="4513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05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DA03F8-739B-4D4C-8E33-365F92A74185}"/>
              </a:ext>
            </a:extLst>
          </p:cNvPr>
          <p:cNvSpPr txBox="1"/>
          <p:nvPr/>
        </p:nvSpPr>
        <p:spPr>
          <a:xfrm>
            <a:off x="300251" y="256092"/>
            <a:ext cx="8648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4000" b="1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</a:t>
            </a:r>
            <a:endParaRPr lang="en-US" sz="4000" b="1" spc="5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 Nova Cond Light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A5F7775-4BAD-47C4-B1E3-B9EFEDC09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665934"/>
              </p:ext>
            </p:extLst>
          </p:nvPr>
        </p:nvGraphicFramePr>
        <p:xfrm>
          <a:off x="269868" y="2911164"/>
          <a:ext cx="11652263" cy="1914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Worksheet" r:id="rId3" imgW="11658596" imgH="1914460" progId="Excel.Sheet.12">
                  <p:embed/>
                </p:oleObj>
              </mc:Choice>
              <mc:Fallback>
                <p:oleObj name="Worksheet" r:id="rId3" imgW="11658596" imgH="191446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A5F7775-4BAD-47C4-B1E3-B9EFEDC09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868" y="2911164"/>
                        <a:ext cx="11652263" cy="1914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639B20-7FAB-408A-BD03-CC4FA77E66E0}"/>
              </a:ext>
            </a:extLst>
          </p:cNvPr>
          <p:cNvSpPr txBox="1"/>
          <p:nvPr/>
        </p:nvSpPr>
        <p:spPr>
          <a:xfrm>
            <a:off x="4659183" y="3915566"/>
            <a:ext cx="7262948" cy="163121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Dataset consists of Meta Ad Campaigns between: </a:t>
            </a:r>
          </a:p>
          <a:p>
            <a:pPr algn="r"/>
            <a:r>
              <a:rPr lang="en-US" sz="2000" b="1" i="1" dirty="0">
                <a:effectLst/>
                <a:ea typeface="Calibri" panose="020F0502020204030204" pitchFamily="34" charset="0"/>
              </a:rPr>
              <a:t>October 2020 to September 2021</a:t>
            </a:r>
          </a:p>
          <a:p>
            <a:pPr algn="r"/>
            <a:r>
              <a:rPr lang="en-US" sz="2000" b="1" i="1" dirty="0">
                <a:effectLst/>
                <a:ea typeface="Calibri" panose="020F0502020204030204" pitchFamily="34" charset="0"/>
              </a:rPr>
              <a:t>Rows</a:t>
            </a:r>
            <a:r>
              <a:rPr lang="en-US" sz="2000" b="1" i="1" dirty="0">
                <a:ea typeface="Calibri" panose="020F0502020204030204" pitchFamily="34" charset="0"/>
              </a:rPr>
              <a:t>: 21K</a:t>
            </a:r>
          </a:p>
          <a:p>
            <a:pPr algn="r"/>
            <a:r>
              <a:rPr lang="en-US" sz="2000" b="1" i="1" dirty="0">
                <a:effectLst/>
                <a:ea typeface="Calibri" panose="020F0502020204030204" pitchFamily="34" charset="0"/>
              </a:rPr>
              <a:t>Vari</a:t>
            </a:r>
            <a:r>
              <a:rPr lang="en-US" sz="2000" b="1" i="1" dirty="0">
                <a:ea typeface="Calibri" panose="020F0502020204030204" pitchFamily="34" charset="0"/>
              </a:rPr>
              <a:t>ables: 42</a:t>
            </a:r>
            <a:endParaRPr lang="en-US" sz="2000" b="1" i="1" dirty="0">
              <a:effectLst/>
              <a:ea typeface="Calibri" panose="020F0502020204030204" pitchFamily="34" charset="0"/>
            </a:endParaRPr>
          </a:p>
          <a:p>
            <a:pPr algn="r"/>
            <a:r>
              <a:rPr lang="en-US" sz="2000" b="1" i="1" dirty="0"/>
              <a:t>Client: Coty (9 brands)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7C028-9873-4C7C-B1A2-F24FBA939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6</a:t>
            </a:fld>
            <a:endParaRPr lang="en-US"/>
          </a:p>
        </p:txBody>
      </p:sp>
      <p:pic>
        <p:nvPicPr>
          <p:cNvPr id="5129" name="Picture 9" descr="Meta Logo : histoire, signification de l&amp;#39;emblème">
            <a:extLst>
              <a:ext uri="{FF2B5EF4-FFF2-40B4-BE49-F238E27FC236}">
                <a16:creationId xmlns:a16="http://schemas.microsoft.com/office/drawing/2014/main" id="{F0B139CD-600A-4153-8896-FF7EAADB6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95" y="4484339"/>
            <a:ext cx="1213104" cy="68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35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50792D-351F-47AD-8C55-40F6E5C7595B}"/>
              </a:ext>
            </a:extLst>
          </p:cNvPr>
          <p:cNvSpPr txBox="1"/>
          <p:nvPr/>
        </p:nvSpPr>
        <p:spPr>
          <a:xfrm>
            <a:off x="287110" y="1500474"/>
            <a:ext cx="5529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2400" b="1" spc="5" dirty="0">
                <a:solidFill>
                  <a:schemeClr val="accent2"/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DecisionTreeRegressor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45262-A071-4A19-8BB9-DF8C4FDCB332}"/>
              </a:ext>
            </a:extLst>
          </p:cNvPr>
          <p:cNvSpPr txBox="1"/>
          <p:nvPr/>
        </p:nvSpPr>
        <p:spPr>
          <a:xfrm>
            <a:off x="6096000" y="1500474"/>
            <a:ext cx="5781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2400" b="1" spc="5" dirty="0">
                <a:solidFill>
                  <a:schemeClr val="accent2"/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RandomForestRegressor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108858-2E45-465C-932D-F9721E18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1" y="2072883"/>
            <a:ext cx="5529399" cy="893657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706D2E-3842-4DE9-8AAF-8A08F780A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2883"/>
            <a:ext cx="5781675" cy="8859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765B60-88C3-4976-BE90-4BDD834B2BD5}"/>
              </a:ext>
            </a:extLst>
          </p:cNvPr>
          <p:cNvCxnSpPr/>
          <p:nvPr/>
        </p:nvCxnSpPr>
        <p:spPr>
          <a:xfrm>
            <a:off x="5968909" y="1500474"/>
            <a:ext cx="0" cy="1720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4F498E-0D68-4503-9E13-9462CF22F5C1}"/>
              </a:ext>
            </a:extLst>
          </p:cNvPr>
          <p:cNvSpPr txBox="1"/>
          <p:nvPr/>
        </p:nvSpPr>
        <p:spPr>
          <a:xfrm>
            <a:off x="287110" y="334910"/>
            <a:ext cx="8648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4000" b="1" cap="all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10 variables related to frequency</a:t>
            </a:r>
            <a:endParaRPr lang="en-US" sz="4000" b="1" cap="all" spc="5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 Nova Cond Light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80F217D-78AA-4766-B6D6-6CFC534CFC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144" y="3327983"/>
            <a:ext cx="6993529" cy="2891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8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0270BDFD-D2C2-4538-A0FE-8FAFE0A1B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26" y="1288739"/>
            <a:ext cx="734417" cy="67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1F53A9-F17F-481C-9410-947A6474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2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50792D-351F-47AD-8C55-40F6E5C7595B}"/>
              </a:ext>
            </a:extLst>
          </p:cNvPr>
          <p:cNvSpPr txBox="1"/>
          <p:nvPr/>
        </p:nvSpPr>
        <p:spPr>
          <a:xfrm>
            <a:off x="562518" y="1558692"/>
            <a:ext cx="4263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</a:pPr>
            <a:r>
              <a:rPr lang="en-US" sz="2400" b="1" spc="5" dirty="0">
                <a:solidFill>
                  <a:schemeClr val="accent2"/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K-Means and Elbow Technique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45262-A071-4A19-8BB9-DF8C4FDCB332}"/>
              </a:ext>
            </a:extLst>
          </p:cNvPr>
          <p:cNvSpPr txBox="1"/>
          <p:nvPr/>
        </p:nvSpPr>
        <p:spPr>
          <a:xfrm>
            <a:off x="5470784" y="5294669"/>
            <a:ext cx="6272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</a:pPr>
            <a:r>
              <a:rPr lang="en-US" sz="2400" b="1" spc="5" dirty="0">
                <a:solidFill>
                  <a:srgbClr val="00B050"/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Winning campaigns = 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765B60-88C3-4976-BE90-4BDD834B2BD5}"/>
              </a:ext>
            </a:extLst>
          </p:cNvPr>
          <p:cNvCxnSpPr>
            <a:cxnSpLocks/>
          </p:cNvCxnSpPr>
          <p:nvPr/>
        </p:nvCxnSpPr>
        <p:spPr>
          <a:xfrm>
            <a:off x="5211263" y="1678067"/>
            <a:ext cx="0" cy="4565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4F498E-0D68-4503-9E13-9462CF22F5C1}"/>
              </a:ext>
            </a:extLst>
          </p:cNvPr>
          <p:cNvSpPr txBox="1"/>
          <p:nvPr/>
        </p:nvSpPr>
        <p:spPr>
          <a:xfrm>
            <a:off x="274047" y="136525"/>
            <a:ext cx="114694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4000" b="1" cap="all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Clustering Campaigns based on similarities to find the best campaigns</a:t>
            </a:r>
            <a:endParaRPr lang="en-US" sz="4000" b="1" cap="all" spc="5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 Nova Cond Light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ACF567A-5CED-4F6A-8505-A6D840F0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7" y="2119085"/>
            <a:ext cx="4659086" cy="3106058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E8087FF-9297-4519-B6BB-AEC3F14B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84" y="2119085"/>
            <a:ext cx="6281185" cy="26308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65038D-14D0-49F5-94B2-5D1BE9EB3AA3}"/>
              </a:ext>
            </a:extLst>
          </p:cNvPr>
          <p:cNvSpPr txBox="1"/>
          <p:nvPr/>
        </p:nvSpPr>
        <p:spPr>
          <a:xfrm>
            <a:off x="2025977" y="5323871"/>
            <a:ext cx="847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</a:pPr>
            <a:r>
              <a:rPr lang="en-US" sz="2400" b="1" spc="5" dirty="0">
                <a:solidFill>
                  <a:schemeClr val="accent2"/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 = 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0E55D-A1CB-4CAA-B919-E8BAB7A3CA64}"/>
              </a:ext>
            </a:extLst>
          </p:cNvPr>
          <p:cNvSpPr/>
          <p:nvPr/>
        </p:nvSpPr>
        <p:spPr>
          <a:xfrm>
            <a:off x="8516983" y="1776549"/>
            <a:ext cx="1214821" cy="2630859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69474C-EAB7-4681-AC89-A1E401C2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3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74F498E-0D68-4503-9E13-9462CF22F5C1}"/>
              </a:ext>
            </a:extLst>
          </p:cNvPr>
          <p:cNvSpPr txBox="1"/>
          <p:nvPr/>
        </p:nvSpPr>
        <p:spPr>
          <a:xfrm>
            <a:off x="274047" y="200019"/>
            <a:ext cx="114694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4000" b="1" cap="all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Frequency prediction model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6C98D0C-D367-45C2-A578-C91059B9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7" y="958801"/>
            <a:ext cx="7245074" cy="33142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D24BAAA-BB8A-41CE-962F-9B2DD6B624F7}"/>
              </a:ext>
            </a:extLst>
          </p:cNvPr>
          <p:cNvGrpSpPr/>
          <p:nvPr/>
        </p:nvGrpSpPr>
        <p:grpSpPr>
          <a:xfrm>
            <a:off x="4436351" y="4896541"/>
            <a:ext cx="7577458" cy="1779563"/>
            <a:chOff x="4436351" y="5078437"/>
            <a:chExt cx="7577458" cy="17795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0A6C86-9049-4DBF-BC2B-406943E27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6"/>
            <a:stretch/>
          </p:blipFill>
          <p:spPr>
            <a:xfrm>
              <a:off x="4436351" y="5078437"/>
              <a:ext cx="7577458" cy="164303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1D4C468-CA1B-4006-8C92-9985C695BFE6}"/>
                </a:ext>
              </a:extLst>
            </p:cNvPr>
            <p:cNvSpPr/>
            <p:nvPr/>
          </p:nvSpPr>
          <p:spPr>
            <a:xfrm>
              <a:off x="5950634" y="6372665"/>
              <a:ext cx="928468" cy="485335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18D44A-D60E-4D3B-89ED-04900896C9B7}"/>
              </a:ext>
            </a:extLst>
          </p:cNvPr>
          <p:cNvSpPr txBox="1"/>
          <p:nvPr/>
        </p:nvSpPr>
        <p:spPr>
          <a:xfrm>
            <a:off x="4436351" y="4236110"/>
            <a:ext cx="7577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</a:pPr>
            <a:r>
              <a:rPr lang="en-US" sz="4000" b="1" cap="all" spc="5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Nova Cond Light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072DF-D6C8-4745-AA2B-A16DC32A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A8B4-C6EF-43DE-A134-2867C22618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575</Words>
  <Application>Microsoft Office PowerPoint</Application>
  <PresentationFormat>Widescreen</PresentationFormat>
  <Paragraphs>88</Paragraphs>
  <Slides>13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Nova Cond Light</vt:lpstr>
      <vt:lpstr>Calibri</vt:lpstr>
      <vt:lpstr>Calibri Light</vt:lpstr>
      <vt:lpstr>Times New Roman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BUDKULEY Priyanka</dc:creator>
  <cp:lastModifiedBy>BUDKULEY Priyanka</cp:lastModifiedBy>
  <cp:revision>20</cp:revision>
  <dcterms:created xsi:type="dcterms:W3CDTF">2022-01-04T22:16:27Z</dcterms:created>
  <dcterms:modified xsi:type="dcterms:W3CDTF">2022-02-01T15:57:55Z</dcterms:modified>
</cp:coreProperties>
</file>